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67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03"/>
    <p:restoredTop sz="92188"/>
  </p:normalViewPr>
  <p:slideViewPr>
    <p:cSldViewPr snapToGrid="0" snapToObjects="1">
      <p:cViewPr varScale="1">
        <p:scale>
          <a:sx n="101" d="100"/>
          <a:sy n="101" d="100"/>
        </p:scale>
        <p:origin x="1072" y="200"/>
      </p:cViewPr>
      <p:guideLst/>
    </p:cSldViewPr>
  </p:slideViewPr>
  <p:outlineViewPr>
    <p:cViewPr>
      <p:scale>
        <a:sx n="33" d="100"/>
        <a:sy n="33" d="100"/>
      </p:scale>
      <p:origin x="0" y="-2704"/>
    </p:cViewPr>
  </p:outlineViewPr>
  <p:notesTextViewPr>
    <p:cViewPr>
      <p:scale>
        <a:sx n="105" d="100"/>
        <a:sy n="105" d="100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591432-CBB7-384D-A97F-673ECC661EE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9F6CE5-02D6-6D4F-AD45-7844B411CE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7AE39-24BF-9046-BF66-BB2858E2304D}" type="datetimeFigureOut">
              <a:rPr lang="en-US" smtClean="0"/>
              <a:t>7/6/23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5E1F7-41DE-654A-918C-860256E539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3D8D32-797E-7941-8DCD-7AA2B43770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FAACD-045F-6042-AD24-A0A2B32F3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379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F5EA4F-B4BB-7642-A4B7-E4B2A5943FF0}" type="datetimeFigureOut">
              <a:rPr lang="en-US" smtClean="0"/>
              <a:t>7/6/23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20A48-FE73-134D-AB77-56F81192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588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20A48-FE73-134D-AB77-56F81192DD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102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 Pattern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20A48-FE73-134D-AB77-56F81192DD0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485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20A48-FE73-134D-AB77-56F81192DD0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540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20A48-FE73-134D-AB77-56F81192DD0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104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26BB7-C17D-364B-AFAE-2A13FAC244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LA’s BEST @USC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800001-2C82-E944-9063-7C8D26F589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Directors: Kim Siegmund and Juan Pablo </a:t>
            </a:r>
            <a:r>
              <a:rPr lang="en-US" dirty="0" err="1"/>
              <a:t>Lewinger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07487-2ADB-C84F-A552-0F18CD840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2AEF-EE20-9E4F-9CA2-B848711B4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CC1A90-0967-C84B-A715-B8EE33176B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454" y="180919"/>
            <a:ext cx="2585546" cy="258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75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8ACB8-DE30-2F4C-85D3-92382A52C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4D68B-CE47-2446-AFF5-29610007C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FAF80-99F0-444D-8B88-E60757E7D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3ABFB-72E0-1044-BDDA-6B26155A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43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206B3-D7D4-2543-BB50-711F9DAD8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892BE-4D4E-DC41-A491-3265E387F6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0F8AF-156B-C44D-880F-2BE09F9E2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B2060-AD1C-DA4E-9554-762835BFB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5704C1-6845-044B-BE32-E3337578A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49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CF072-FE07-6A4E-97CF-C1F6359D4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CA002-15D7-8443-B81E-FDF75668F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2EA395-ADC2-EB44-A13A-A4B84AA4E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69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C0066B-3327-0049-A7E6-451D7F0C8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91FCA-1EEB-554C-8383-9E957971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74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9F93E-C2EF-9542-812C-52B1B46EC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4ECF2-7F93-0644-BD57-CACB18444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E35E0-13BC-E24F-8623-922E05017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F125C-4D7E-014E-A1BB-DCC9AAD098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 descr="A black and red text&#10;&#10;Description automatically generated with low confidence">
            <a:extLst>
              <a:ext uri="{FF2B5EF4-FFF2-40B4-BE49-F238E27FC236}">
                <a16:creationId xmlns:a16="http://schemas.microsoft.com/office/drawing/2014/main" id="{BFB2961F-83AF-6702-1E51-DA26BF3C5467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8926" y="6028572"/>
            <a:ext cx="856495" cy="78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92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leaflet-extras.github.io/leaflet-providers/preview/" TargetMode="Externa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8446-4BC8-0645-862D-31817EEC12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78803"/>
            <a:ext cx="9144000" cy="2387600"/>
          </a:xfrm>
        </p:spPr>
        <p:txBody>
          <a:bodyPr/>
          <a:lstStyle/>
          <a:p>
            <a:r>
              <a:rPr lang="en-US" dirty="0"/>
              <a:t>Spatial Statistics</a:t>
            </a:r>
            <a:br>
              <a:rPr lang="en-US" dirty="0"/>
            </a:br>
            <a:r>
              <a:rPr lang="en-US" sz="4000" dirty="0"/>
              <a:t>Introduction to Spatial Data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4C5722-7060-8F42-B407-A196418D1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58478"/>
            <a:ext cx="9144000" cy="1655762"/>
          </a:xfrm>
        </p:spPr>
        <p:txBody>
          <a:bodyPr/>
          <a:lstStyle/>
          <a:p>
            <a:r>
              <a:rPr lang="en-US" dirty="0"/>
              <a:t>Kim </a:t>
            </a:r>
            <a:r>
              <a:rPr lang="en-US" dirty="0" err="1"/>
              <a:t>Siegmund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219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		Geostatistical data (point process)</a:t>
            </a:r>
          </a:p>
          <a:p>
            <a:pPr marL="0" indent="0">
              <a:buClr>
                <a:srgbClr val="C00000"/>
              </a:buClr>
              <a:buSzPct val="70000"/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</p:spTree>
    <p:extLst>
      <p:ext uri="{BB962C8B-B14F-4D97-AF65-F5344CB8AC3E}">
        <p14:creationId xmlns:p14="http://schemas.microsoft.com/office/powerpoint/2010/main" val="1205153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Geostatistical Data: Example</a:t>
            </a:r>
            <a:endParaRPr lang="en-US" sz="4000" dirty="0">
              <a:solidFill>
                <a:srgbClr val="990000"/>
              </a:solidFill>
              <a:latin typeface="Calibri" panose="020F0502020204030204" pitchFamily="34" charset="0"/>
              <a:ea typeface="+mn-ea"/>
              <a:cs typeface="+mn-cs"/>
            </a:endParaRPr>
          </a:p>
        </p:txBody>
      </p:sp>
      <p:pic>
        <p:nvPicPr>
          <p:cNvPr id="7" name="Picture 6" descr="A screenshot of a map&#10;&#10;Description automatically generated with medium confidence">
            <a:extLst>
              <a:ext uri="{FF2B5EF4-FFF2-40B4-BE49-F238E27FC236}">
                <a16:creationId xmlns:a16="http://schemas.microsoft.com/office/drawing/2014/main" id="{8062275E-2DE3-F6C2-3593-D3FD58306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941" y="1612444"/>
            <a:ext cx="7161095" cy="488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33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Geostatistical Data: Example</a:t>
            </a:r>
            <a:endParaRPr lang="en-US" sz="4000" dirty="0">
              <a:solidFill>
                <a:srgbClr val="990000"/>
              </a:solidFill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Data that vary continuously over space, but measured only at discrete locations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Examples:</a:t>
            </a:r>
          </a:p>
          <a:p>
            <a:r>
              <a:rPr lang="en-US" dirty="0"/>
              <a:t>housing prices in a metropolitan area</a:t>
            </a:r>
          </a:p>
          <a:p>
            <a:r>
              <a:rPr lang="en-US" dirty="0"/>
              <a:t>field observations such as soil samples, air pollution measurements (environmental exposures)</a:t>
            </a:r>
          </a:p>
          <a:p>
            <a:r>
              <a:rPr lang="en-US" dirty="0"/>
              <a:t>meteorological and climate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68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44284" cy="4351338"/>
          </a:xfrm>
        </p:spPr>
        <p:txBody>
          <a:bodyPr/>
          <a:lstStyle/>
          <a:p>
            <a:r>
              <a:rPr lang="en-US" dirty="0"/>
              <a:t>The components of geostatistical data are: </a:t>
            </a:r>
          </a:p>
          <a:p>
            <a:pPr lvl="1"/>
            <a:r>
              <a:rPr lang="en-US" dirty="0"/>
              <a:t>the locations (</a:t>
            </a:r>
            <a:r>
              <a:rPr lang="en-US" dirty="0" err="1"/>
              <a:t>s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 measurements at each location (z</a:t>
            </a:r>
            <a:r>
              <a:rPr lang="en-US" baseline="-25000" dirty="0"/>
              <a:t>s</a:t>
            </a:r>
            <a:r>
              <a:rPr lang="en-US" dirty="0"/>
              <a:t>)</a:t>
            </a:r>
          </a:p>
          <a:p>
            <a:r>
              <a:rPr lang="en-US" dirty="0"/>
              <a:t>The best way to visualize these data is to display on a map and differentiate the values of the measurements of interest by color or size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Let’s examine field observations of air pollution measurements in the northeast US.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204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99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display:</a:t>
            </a:r>
          </a:p>
          <a:p>
            <a:r>
              <a:rPr lang="en-US" dirty="0"/>
              <a:t>The points, which are air pollution monitors </a:t>
            </a:r>
          </a:p>
          <a:p>
            <a:r>
              <a:rPr lang="en-US" dirty="0"/>
              <a:t>The monthly average PM</a:t>
            </a:r>
            <a:r>
              <a:rPr lang="en-US" baseline="-25000" dirty="0"/>
              <a:t>2.5</a:t>
            </a:r>
            <a:r>
              <a:rPr lang="en-US" dirty="0"/>
              <a:t> concentration. Color coded using a gradient from blue (low) too red (high)</a:t>
            </a:r>
          </a:p>
        </p:txBody>
      </p:sp>
      <p:pic>
        <p:nvPicPr>
          <p:cNvPr id="5" name="Picture 4" descr="A map of the united states with different colored dots&#10;&#10;Description automatically generated with low confidence">
            <a:extLst>
              <a:ext uri="{FF2B5EF4-FFF2-40B4-BE49-F238E27FC236}">
                <a16:creationId xmlns:a16="http://schemas.microsoft.com/office/drawing/2014/main" id="{12F37497-C8EE-B141-6927-81FCEFD9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304" y="233796"/>
            <a:ext cx="5832696" cy="639040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634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</a:t>
            </a:r>
          </a:p>
        </p:txBody>
      </p:sp>
    </p:spTree>
    <p:extLst>
      <p:ext uri="{BB962C8B-B14F-4D97-AF65-F5344CB8AC3E}">
        <p14:creationId xmlns:p14="http://schemas.microsoft.com/office/powerpoint/2010/main" val="2739761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map of the united states with black dots&#10;&#10;Description automatically generated with low confidence">
            <a:extLst>
              <a:ext uri="{FF2B5EF4-FFF2-40B4-BE49-F238E27FC236}">
                <a16:creationId xmlns:a16="http://schemas.microsoft.com/office/drawing/2014/main" id="{EB7F95A1-DC80-5EF8-5292-58E35081C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561" y="72847"/>
            <a:ext cx="5935377" cy="710587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D319D02-DED9-2635-275D-F4C916CE1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634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719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Instead of using colors, we can display the points as gradients in size:</a:t>
            </a:r>
          </a:p>
          <a:p>
            <a:pPr marL="514350" indent="-514350">
              <a:buClr>
                <a:srgbClr val="C00000"/>
              </a:buClr>
              <a:buFont typeface="+mj-lt"/>
              <a:buAutoNum type="arabicPeriod"/>
            </a:pPr>
            <a:r>
              <a:rPr lang="en-US" dirty="0"/>
              <a:t>the points are air pollution monitors </a:t>
            </a:r>
          </a:p>
          <a:p>
            <a:pPr marL="514350" indent="-514350">
              <a:buClr>
                <a:srgbClr val="C00000"/>
              </a:buClr>
              <a:buFont typeface="+mj-lt"/>
              <a:buAutoNum type="arabicPeriod"/>
            </a:pPr>
            <a:r>
              <a:rPr lang="en-US" dirty="0"/>
              <a:t>the monthly average PM</a:t>
            </a:r>
            <a:r>
              <a:rPr lang="en-US" baseline="-25000" dirty="0"/>
              <a:t>2.5</a:t>
            </a:r>
            <a:r>
              <a:rPr lang="en-US" dirty="0"/>
              <a:t> concentration where larger circles represent higher concentrations, smaller circles are lower concentrations</a:t>
            </a:r>
          </a:p>
        </p:txBody>
      </p:sp>
    </p:spTree>
    <p:extLst>
      <p:ext uri="{BB962C8B-B14F-4D97-AF65-F5344CB8AC3E}">
        <p14:creationId xmlns:p14="http://schemas.microsoft.com/office/powerpoint/2010/main" val="1924987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5332"/>
            <a:ext cx="11015546" cy="9287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Adding a </a:t>
            </a:r>
            <a:r>
              <a:rPr lang="en-US" dirty="0" err="1"/>
              <a:t>basemap</a:t>
            </a:r>
            <a:r>
              <a:rPr lang="en-US" dirty="0"/>
              <a:t> helps provide a spatial reference frame</a:t>
            </a:r>
          </a:p>
          <a:p>
            <a:r>
              <a:rPr lang="en-US" dirty="0"/>
              <a:t>Adding a legend helps provide context for what is being mapped</a:t>
            </a:r>
          </a:p>
        </p:txBody>
      </p:sp>
      <p:pic>
        <p:nvPicPr>
          <p:cNvPr id="5" name="Picture 4" descr="A map of the united states&#10;&#10;Description automatically generated with medium confidence">
            <a:extLst>
              <a:ext uri="{FF2B5EF4-FFF2-40B4-BE49-F238E27FC236}">
                <a16:creationId xmlns:a16="http://schemas.microsoft.com/office/drawing/2014/main" id="{0A690DCA-4577-3CD3-3C83-8A3270047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323" y="2364059"/>
            <a:ext cx="7772400" cy="474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51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 in 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2477"/>
            <a:ext cx="10515600" cy="3634485"/>
          </a:xfrm>
        </p:spPr>
        <p:txBody>
          <a:bodyPr/>
          <a:lstStyle/>
          <a:p>
            <a:r>
              <a:rPr lang="en-US" dirty="0"/>
              <a:t>The leaflet package is very useful for generating interactive maps</a:t>
            </a:r>
          </a:p>
          <a:p>
            <a:r>
              <a:rPr lang="en-US" dirty="0"/>
              <a:t>Let’s build a couple of maps for </a:t>
            </a:r>
          </a:p>
          <a:p>
            <a:pPr marL="914400" lvl="1" indent="-457200">
              <a:buAutoNum type="arabicParenR"/>
            </a:pPr>
            <a:r>
              <a:rPr lang="en-US" dirty="0"/>
              <a:t>Northeast city populations and </a:t>
            </a:r>
          </a:p>
          <a:p>
            <a:pPr marL="914400" lvl="1" indent="-457200">
              <a:buAutoNum type="arabicParenR"/>
            </a:pPr>
            <a:r>
              <a:rPr lang="en-US" dirty="0"/>
              <a:t>Weather data in California</a:t>
            </a:r>
          </a:p>
        </p:txBody>
      </p:sp>
    </p:spTree>
    <p:extLst>
      <p:ext uri="{BB962C8B-B14F-4D97-AF65-F5344CB8AC3E}">
        <p14:creationId xmlns:p14="http://schemas.microsoft.com/office/powerpoint/2010/main" val="3061754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Exploring and Modeling Geostatistical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Goals of spatial statistics applied to geostatistical (point referenced)  data</a:t>
            </a:r>
          </a:p>
          <a:p>
            <a:r>
              <a:rPr lang="en-US" dirty="0"/>
              <a:t>Explore the spatial pattern in the observations</a:t>
            </a:r>
          </a:p>
          <a:p>
            <a:r>
              <a:rPr lang="en-US" dirty="0"/>
              <a:t>Quantify the spatial pattern with a function</a:t>
            </a:r>
          </a:p>
          <a:p>
            <a:r>
              <a:rPr lang="en-US" dirty="0"/>
              <a:t>Model the spatial correlation in the observations</a:t>
            </a:r>
          </a:p>
          <a:p>
            <a:r>
              <a:rPr lang="en-US" dirty="0"/>
              <a:t>Make predictions at unobserved locations: interpolation, smoothing</a:t>
            </a:r>
          </a:p>
          <a:p>
            <a:pPr marL="0" indent="0">
              <a:buNone/>
            </a:pPr>
            <a:r>
              <a:rPr lang="en-US" dirty="0"/>
              <a:t>Additional considerations:</a:t>
            </a:r>
          </a:p>
          <a:p>
            <a:r>
              <a:rPr lang="en-US" dirty="0"/>
              <a:t>Account for spatial structure in regression models</a:t>
            </a:r>
          </a:p>
          <a:p>
            <a:r>
              <a:rPr lang="en-US" dirty="0"/>
              <a:t>Test a null hypothesis of no spatial correlation</a:t>
            </a:r>
          </a:p>
        </p:txBody>
      </p:sp>
    </p:spTree>
    <p:extLst>
      <p:ext uri="{BB962C8B-B14F-4D97-AF65-F5344CB8AC3E}">
        <p14:creationId xmlns:p14="http://schemas.microsoft.com/office/powerpoint/2010/main" val="23040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Exploring and Modeling Geostatistical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967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example, interpolating temperature data from the point measurements can give a map like this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567ED4-977F-B483-EE17-04ED52A89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134" y="2503831"/>
            <a:ext cx="7870338" cy="414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419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37AB2-4A4A-8241-B57F-98591E1CE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131" y="1930556"/>
            <a:ext cx="10515600" cy="5032375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99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“A major pleasure in working with spatial 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is their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visualization. Maps are amongst the most compelling graphics, because the space they map is the space we think we live in, and maps can show things we cannot see otherwise”. </a:t>
            </a:r>
            <a:r>
              <a:rPr lang="en-US" sz="2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Bivand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Pebesma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Gomez-Rubio, Applied Spatial Data Analysis with R, Springer 2008.</a:t>
            </a:r>
          </a:p>
          <a:p>
            <a:r>
              <a:rPr lang="en-US" sz="2400" b="1" dirty="0">
                <a:solidFill>
                  <a:srgbClr val="99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Exploration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This involves looking for patterns in data such as clusters and the behavior of events that are close in space or very distant.</a:t>
            </a:r>
          </a:p>
          <a:p>
            <a:r>
              <a:rPr lang="en-US" sz="2400" b="1" dirty="0">
                <a:solidFill>
                  <a:srgbClr val="99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incorporate what we learn from data visualization and exploration into a formal statistical setting. This allows for estimation and inference.</a:t>
            </a:r>
          </a:p>
          <a:p>
            <a:endParaRPr lang="en-US" b="1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3FBB421-A97E-CFC6-810E-8BF566E4207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The key components of spatial analysis and spatial statistics are:</a:t>
            </a:r>
          </a:p>
        </p:txBody>
      </p:sp>
    </p:spTree>
    <p:extLst>
      <p:ext uri="{BB962C8B-B14F-4D97-AF65-F5344CB8AC3E}">
        <p14:creationId xmlns:p14="http://schemas.microsoft.com/office/powerpoint/2010/main" val="1644712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66" y="2945077"/>
            <a:ext cx="6443133" cy="967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AREAL DATA</a:t>
            </a:r>
          </a:p>
        </p:txBody>
      </p:sp>
    </p:spTree>
    <p:extLst>
      <p:ext uri="{BB962C8B-B14F-4D97-AF65-F5344CB8AC3E}">
        <p14:creationId xmlns:p14="http://schemas.microsoft.com/office/powerpoint/2010/main" val="2967484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2" y="-41275"/>
            <a:ext cx="1004146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Areal Data:  Example 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6666" y="5525030"/>
            <a:ext cx="6443133" cy="967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AREAL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E3C983-598E-622A-7A2F-657EEDC8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816" y="1145116"/>
            <a:ext cx="6320367" cy="50392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40A36A-7586-310C-4887-A19DFC6A4A21}"/>
              </a:ext>
            </a:extLst>
          </p:cNvPr>
          <p:cNvSpPr txBox="1"/>
          <p:nvPr/>
        </p:nvSpPr>
        <p:spPr>
          <a:xfrm>
            <a:off x="3989749" y="6308209"/>
            <a:ext cx="421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maps.latimes.com</a:t>
            </a:r>
            <a:r>
              <a:rPr lang="en-US" dirty="0"/>
              <a:t>/neighborhoods/</a:t>
            </a:r>
          </a:p>
        </p:txBody>
      </p:sp>
    </p:spTree>
    <p:extLst>
      <p:ext uri="{BB962C8B-B14F-4D97-AF65-F5344CB8AC3E}">
        <p14:creationId xmlns:p14="http://schemas.microsoft.com/office/powerpoint/2010/main" val="2322822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2" y="-41275"/>
            <a:ext cx="1004146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Areal Data:  Example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818AF-784F-AD8A-0FD2-9C648FC92495}"/>
              </a:ext>
            </a:extLst>
          </p:cNvPr>
          <p:cNvSpPr txBox="1"/>
          <p:nvPr/>
        </p:nvSpPr>
        <p:spPr>
          <a:xfrm>
            <a:off x="1151465" y="6317218"/>
            <a:ext cx="100415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effectLst/>
                <a:latin typeface="Helvetica" pitchFamily="2" charset="0"/>
              </a:rPr>
              <a:t>https://</a:t>
            </a:r>
            <a:r>
              <a:rPr lang="en-US" sz="1600" dirty="0" err="1">
                <a:effectLst/>
                <a:latin typeface="Helvetica" pitchFamily="2" charset="0"/>
              </a:rPr>
              <a:t>www.nytimes.com</a:t>
            </a:r>
            <a:r>
              <a:rPr lang="en-US" sz="1600" dirty="0">
                <a:effectLst/>
                <a:latin typeface="Helvetica" pitchFamily="2" charset="0"/>
              </a:rPr>
              <a:t>/interactive/2016/12/26/upshot/duck-dynasty-vs-modern-family-television-</a:t>
            </a:r>
            <a:r>
              <a:rPr lang="en-US" sz="1600" dirty="0" err="1">
                <a:effectLst/>
                <a:latin typeface="Helvetica" pitchFamily="2" charset="0"/>
              </a:rPr>
              <a:t>maps.html</a:t>
            </a:r>
            <a:endParaRPr lang="en-US" sz="1600" dirty="0">
              <a:effectLst/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CA38E3-E5C9-B324-095D-8A919462B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25" y="1012361"/>
            <a:ext cx="6788149" cy="529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9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Areal Data:  Description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9CA4D2-F462-B26C-BC8A-3DDA1C874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sz="2800" dirty="0">
                <a:effectLst/>
                <a:latin typeface="Helvetica" pitchFamily="2" charset="0"/>
              </a:rPr>
              <a:t>Data are associated with an area and are aggregate in nature</a:t>
            </a:r>
          </a:p>
          <a:p>
            <a:r>
              <a:rPr lang="en-US" sz="2800" dirty="0">
                <a:latin typeface="Helvetica" pitchFamily="2" charset="0"/>
              </a:rPr>
              <a:t>Areal units tend to be irregular in shape (e.g., zip code, county) but can be regular grids (e.g., remote sensing data)</a:t>
            </a:r>
          </a:p>
          <a:p>
            <a:r>
              <a:rPr lang="en-US" dirty="0">
                <a:effectLst/>
                <a:latin typeface="Helvetica" pitchFamily="2" charset="0"/>
              </a:rPr>
              <a:t>Information collected in areal units may be census related, health related, environmental (satellite estimates of air pollution)</a:t>
            </a:r>
          </a:p>
          <a:p>
            <a:r>
              <a:rPr lang="en-US" sz="2800" dirty="0">
                <a:latin typeface="Helvetica" pitchFamily="2" charset="0"/>
              </a:rPr>
              <a:t>We want to determine spatial pattern of areal units within a region</a:t>
            </a:r>
            <a:endParaRPr lang="en-US" sz="2800" dirty="0">
              <a:effectLst/>
              <a:latin typeface="Helvetica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60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3B62BF-EBDD-6096-F926-D4663BD8E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880" y="1027906"/>
            <a:ext cx="6621120" cy="475019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69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Areal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9CA4D2-F462-B26C-BC8A-3DDA1C874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533" y="1426766"/>
            <a:ext cx="515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Helvetica" pitchFamily="2" charset="0"/>
              </a:rPr>
              <a:t>We display:</a:t>
            </a:r>
          </a:p>
          <a:p>
            <a:r>
              <a:rPr lang="en-US" sz="2200" dirty="0">
                <a:effectLst/>
                <a:latin typeface="Helvetica" pitchFamily="2" charset="0"/>
              </a:rPr>
              <a:t>The areal units (polygons), in this case counties</a:t>
            </a:r>
          </a:p>
          <a:p>
            <a:r>
              <a:rPr lang="en-US" sz="2200" dirty="0">
                <a:latin typeface="Helvetica" pitchFamily="2" charset="0"/>
              </a:rPr>
              <a:t>The color represents a quantity, in this case Morphine (mg) categorized into 7 ordinal groups</a:t>
            </a:r>
          </a:p>
          <a:p>
            <a:r>
              <a:rPr lang="en-US" sz="2200" dirty="0">
                <a:effectLst/>
                <a:latin typeface="Helvetica" pitchFamily="2" charset="0"/>
              </a:rPr>
              <a:t>Labels and legends to relate the data to the areal units </a:t>
            </a:r>
          </a:p>
          <a:p>
            <a:pPr marL="0" indent="0">
              <a:buNone/>
            </a:pPr>
            <a:endParaRPr lang="en-US" sz="22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200" dirty="0">
                <a:latin typeface="Helvetica" pitchFamily="2" charset="0"/>
              </a:rPr>
              <a:t>Note that we often look at “per capita” information when examining areal data</a:t>
            </a:r>
            <a:endParaRPr lang="en-US" sz="2200" dirty="0"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818AF-784F-AD8A-0FD2-9C648FC92495}"/>
              </a:ext>
            </a:extLst>
          </p:cNvPr>
          <p:cNvSpPr txBox="1"/>
          <p:nvPr/>
        </p:nvSpPr>
        <p:spPr>
          <a:xfrm>
            <a:off x="711199" y="4014285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>
              <a:effectLst/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90D44F-38C6-D22F-7EFD-67F54EBEB32F}"/>
              </a:ext>
            </a:extLst>
          </p:cNvPr>
          <p:cNvSpPr txBox="1"/>
          <p:nvPr/>
        </p:nvSpPr>
        <p:spPr>
          <a:xfrm>
            <a:off x="5655496" y="6059015"/>
            <a:ext cx="6234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fivethirtyeight.com</a:t>
            </a:r>
            <a:r>
              <a:rPr lang="en-US" sz="1600" dirty="0"/>
              <a:t>/features/opioid-prescriptions-across-the-u-s/</a:t>
            </a:r>
          </a:p>
        </p:txBody>
      </p:sp>
    </p:spTree>
    <p:extLst>
      <p:ext uri="{BB962C8B-B14F-4D97-AF65-F5344CB8AC3E}">
        <p14:creationId xmlns:p14="http://schemas.microsoft.com/office/powerpoint/2010/main" val="594731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6266" y="2945077"/>
            <a:ext cx="6443133" cy="967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POINT PATTERN DATA</a:t>
            </a:r>
          </a:p>
        </p:txBody>
      </p:sp>
    </p:spTree>
    <p:extLst>
      <p:ext uri="{BB962C8B-B14F-4D97-AF65-F5344CB8AC3E}">
        <p14:creationId xmlns:p14="http://schemas.microsoft.com/office/powerpoint/2010/main" val="19475255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2" y="-41275"/>
            <a:ext cx="1004146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Point Pattern Data:  Example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818AF-784F-AD8A-0FD2-9C648FC92495}"/>
              </a:ext>
            </a:extLst>
          </p:cNvPr>
          <p:cNvSpPr txBox="1"/>
          <p:nvPr/>
        </p:nvSpPr>
        <p:spPr>
          <a:xfrm>
            <a:off x="4596815" y="6097085"/>
            <a:ext cx="2659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effectLst/>
                <a:latin typeface="Helvetica" pitchFamily="2" charset="0"/>
              </a:rPr>
              <a:t>Car thefts in San Francisco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20CC84-4860-5834-C7DC-D5ECB0055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487" y="1205441"/>
            <a:ext cx="5232814" cy="472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48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2" y="-41275"/>
            <a:ext cx="1004146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Point Pattern Data:  Example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818AF-784F-AD8A-0FD2-9C648FC92495}"/>
              </a:ext>
            </a:extLst>
          </p:cNvPr>
          <p:cNvSpPr txBox="1"/>
          <p:nvPr/>
        </p:nvSpPr>
        <p:spPr>
          <a:xfrm>
            <a:off x="4596815" y="6097085"/>
            <a:ext cx="2557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effectLst/>
                <a:latin typeface="Helvetica" pitchFamily="2" charset="0"/>
              </a:rPr>
              <a:t>Grocery stores in Chicago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C802E7-3BD5-2690-A9FB-626034582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27" y="1005905"/>
            <a:ext cx="4309478" cy="484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960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Exploring and Modeling Point Pattern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DF117E-5D6D-D4FD-7A17-30FF54E61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Questions about point pattern data that we would like to answer are:</a:t>
            </a:r>
          </a:p>
          <a:p>
            <a:r>
              <a:rPr lang="en-US" dirty="0"/>
              <a:t>Is there a regular pattern in the points?</a:t>
            </a:r>
          </a:p>
          <a:p>
            <a:r>
              <a:rPr lang="en-US" dirty="0"/>
              <a:t>Is there a clustering of the points?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There may be additional features that we need to take into account:</a:t>
            </a:r>
          </a:p>
          <a:p>
            <a:r>
              <a:rPr lang="en-US" dirty="0"/>
              <a:t>Is there an underlying population distribution from which events arise in a region?</a:t>
            </a:r>
          </a:p>
          <a:p>
            <a:r>
              <a:rPr lang="en-US" dirty="0"/>
              <a:t>Are events clustering in regions of high population?</a:t>
            </a:r>
          </a:p>
        </p:txBody>
      </p:sp>
    </p:spTree>
    <p:extLst>
      <p:ext uri="{BB962C8B-B14F-4D97-AF65-F5344CB8AC3E}">
        <p14:creationId xmlns:p14="http://schemas.microsoft.com/office/powerpoint/2010/main" val="218059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BD890-5491-943A-BAE7-35C0CEFA0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6993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Dr. John Snow’s map of cholera cases are what type of spatial data?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Geostatistical</a:t>
            </a:r>
          </a:p>
          <a:p>
            <a:r>
              <a:rPr lang="en-US" dirty="0"/>
              <a:t>Areal</a:t>
            </a:r>
          </a:p>
          <a:p>
            <a:r>
              <a:rPr lang="en-US" dirty="0"/>
              <a:t>Point Pattern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60D85D6-0654-9243-2297-E665758B384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934" y="1771323"/>
            <a:ext cx="4969933" cy="4658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E4FFFFB-9CDE-D846-B41B-4A3B36F30E56}"/>
              </a:ext>
            </a:extLst>
          </p:cNvPr>
          <p:cNvSpPr txBox="1">
            <a:spLocks/>
          </p:cNvSpPr>
          <p:nvPr/>
        </p:nvSpPr>
        <p:spPr>
          <a:xfrm>
            <a:off x="762000" y="3825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  <p:pic>
        <p:nvPicPr>
          <p:cNvPr id="2" name="Picture Placeholder 2" descr="Qr code&#10;&#10;Description automatically generated">
            <a:extLst>
              <a:ext uri="{FF2B5EF4-FFF2-40B4-BE49-F238E27FC236}">
                <a16:creationId xmlns:a16="http://schemas.microsoft.com/office/drawing/2014/main" id="{342662DC-6AEC-349E-1F6F-7327B0E6895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520" b="10520"/>
          <a:stretch>
            <a:fillRect/>
          </a:stretch>
        </p:blipFill>
        <p:spPr>
          <a:xfrm>
            <a:off x="3417007" y="4100492"/>
            <a:ext cx="2949927" cy="232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652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29DFC-880D-9BF3-980B-1CF8BC0B9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Historical examples of spatial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FF11D-5438-6724-FFBC-B7C69FB57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US" dirty="0">
                <a:solidFill>
                  <a:srgbClr val="990000"/>
                </a:solidFill>
                <a:latin typeface="Calibri" panose="020F0502020204030204" pitchFamily="34" charset="0"/>
              </a:rPr>
              <a:t>John Snow: Early spatial analysis</a:t>
            </a:r>
          </a:p>
          <a:p>
            <a:r>
              <a:rPr lang="en-US" dirty="0"/>
              <a:t>In August 1854 there was a major Cholera outbreak in the Soho neighborhood of London, UK. There were 127 cholera-related deaths around the area.</a:t>
            </a:r>
          </a:p>
          <a:p>
            <a:r>
              <a:rPr lang="en-US" dirty="0"/>
              <a:t>At the time, germ theory (microorganisms causing disease) was not known.</a:t>
            </a:r>
          </a:p>
          <a:p>
            <a:r>
              <a:rPr lang="en-US" dirty="0"/>
              <a:t>Dr. John  Snow spoke to local residents and mapped where cholera cases occurred. As a result of his map, he was able to pinpoint the public water pump on Broad Street as the source of contaminated water causing the cholera outbreak.</a:t>
            </a:r>
          </a:p>
        </p:txBody>
      </p:sp>
    </p:spTree>
    <p:extLst>
      <p:ext uri="{BB962C8B-B14F-4D97-AF65-F5344CB8AC3E}">
        <p14:creationId xmlns:p14="http://schemas.microsoft.com/office/powerpoint/2010/main" val="15163541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6E1792-A68E-BAED-A6BF-EEF8FCE72D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612900" y="1483896"/>
            <a:ext cx="9444567" cy="488728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1252F9D-9B24-66CF-9F2D-F51038647C20}"/>
              </a:ext>
            </a:extLst>
          </p:cNvPr>
          <p:cNvSpPr txBox="1">
            <a:spLocks/>
          </p:cNvSpPr>
          <p:nvPr/>
        </p:nvSpPr>
        <p:spPr>
          <a:xfrm>
            <a:off x="762000" y="3825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Geostatistical, Areal, or Point Pattern? </a:t>
            </a:r>
          </a:p>
        </p:txBody>
      </p:sp>
      <p:pic>
        <p:nvPicPr>
          <p:cNvPr id="2" name="Picture Placeholder 2" descr="Qr code&#10;&#10;Description automatically generated">
            <a:extLst>
              <a:ext uri="{FF2B5EF4-FFF2-40B4-BE49-F238E27FC236}">
                <a16:creationId xmlns:a16="http://schemas.microsoft.com/office/drawing/2014/main" id="{B5906807-2217-8446-A474-C629F68517E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520" b="10520"/>
          <a:stretch>
            <a:fillRect/>
          </a:stretch>
        </p:blipFill>
        <p:spPr>
          <a:xfrm>
            <a:off x="1392767" y="4041895"/>
            <a:ext cx="2949927" cy="232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3703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1252F9D-9B24-66CF-9F2D-F51038647C20}"/>
              </a:ext>
            </a:extLst>
          </p:cNvPr>
          <p:cNvSpPr txBox="1">
            <a:spLocks/>
          </p:cNvSpPr>
          <p:nvPr/>
        </p:nvSpPr>
        <p:spPr>
          <a:xfrm>
            <a:off x="762000" y="3825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data: </a:t>
            </a:r>
            <a:r>
              <a:rPr lang="en-US" sz="4000" dirty="0" err="1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spatio</a:t>
            </a:r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-temporal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34DA7A9-2794-B101-9925-858F69F8B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353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All three types of data may be referenced in space and in time</a:t>
            </a:r>
          </a:p>
          <a:p>
            <a:r>
              <a:rPr lang="en-US" dirty="0"/>
              <a:t>Each observation has a location, time and value</a:t>
            </a:r>
          </a:p>
          <a:p>
            <a:r>
              <a:rPr lang="en-US" dirty="0"/>
              <a:t>Similar methods for analysis, with an added dimension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Often encountered in environmental epidemiology:</a:t>
            </a:r>
          </a:p>
          <a:p>
            <a:pPr marL="457200" lvl="1" indent="0">
              <a:buNone/>
            </a:pPr>
            <a:r>
              <a:rPr lang="en-US" b="1" dirty="0"/>
              <a:t>Geostatistical</a:t>
            </a:r>
            <a:r>
              <a:rPr lang="en-US" dirty="0"/>
              <a:t>:  Relationship between daily air pollution measured at discrete locations and hospital admissions</a:t>
            </a:r>
          </a:p>
          <a:p>
            <a:pPr marL="457200" lvl="1" indent="0">
              <a:buNone/>
            </a:pPr>
            <a:r>
              <a:rPr lang="en-US" b="1" dirty="0"/>
              <a:t>Areal</a:t>
            </a:r>
            <a:r>
              <a:rPr lang="en-US" dirty="0"/>
              <a:t>: Changes in birth rates in census tracts in US states(2000 to 2010 census)</a:t>
            </a:r>
          </a:p>
          <a:p>
            <a:pPr marL="457200" lvl="1" indent="0">
              <a:buNone/>
            </a:pPr>
            <a:r>
              <a:rPr lang="en-US" b="1" dirty="0"/>
              <a:t>Point process</a:t>
            </a:r>
            <a:r>
              <a:rPr lang="en-US" dirty="0"/>
              <a:t>: Changes in spatial clustering of Malaria cases 2000 to 2015</a:t>
            </a:r>
          </a:p>
        </p:txBody>
      </p:sp>
    </p:spTree>
    <p:extLst>
      <p:ext uri="{BB962C8B-B14F-4D97-AF65-F5344CB8AC3E}">
        <p14:creationId xmlns:p14="http://schemas.microsoft.com/office/powerpoint/2010/main" val="28405160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leaflet package for generating interactive maps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902DBAF-2565-19E1-8C9B-8A91E7F37C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" y="1812925"/>
            <a:ext cx="5181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##            city     </a:t>
            </a:r>
            <a:r>
              <a:rPr lang="en-US" sz="1400" dirty="0" err="1">
                <a:solidFill>
                  <a:srgbClr val="262626"/>
                </a:solidFill>
                <a:latin typeface="Courier" pitchFamily="2" charset="0"/>
              </a:rPr>
              <a:t>lat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      </a:t>
            </a:r>
            <a:r>
              <a:rPr lang="en-US" sz="1400" dirty="0" err="1">
                <a:solidFill>
                  <a:srgbClr val="262626"/>
                </a:solidFill>
                <a:latin typeface="Courier" pitchFamily="2" charset="0"/>
              </a:rPr>
              <a:t>lon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     pop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## 1        Boston 42.3601 -71.0589  645966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## 2      Hartford 41.7627 -72.6743  125017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## 3 New York City 40.7127 -74.0059 8406000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## 4  Philadelphia 39.9500 -75.1667 1553000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## 5    Pittsburgh 40.4397 -79.9764  305841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## 6    Providence 41.8236 -71.4222  177994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solidFill>
                <a:srgbClr val="262626"/>
              </a:solidFill>
              <a:latin typeface="Courier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leaflet(cities) %&gt;%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      </a:t>
            </a:r>
            <a:r>
              <a:rPr lang="en-US" sz="1400" dirty="0" err="1">
                <a:solidFill>
                  <a:srgbClr val="262626"/>
                </a:solidFill>
                <a:latin typeface="Courier" pitchFamily="2" charset="0"/>
              </a:rPr>
              <a:t>addTiles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() %&gt;%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      </a:t>
            </a:r>
            <a:r>
              <a:rPr lang="en-US" sz="1400" dirty="0" err="1">
                <a:solidFill>
                  <a:srgbClr val="262626"/>
                </a:solidFill>
                <a:latin typeface="Courier" pitchFamily="2" charset="0"/>
              </a:rPr>
              <a:t>addCircles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(</a:t>
            </a:r>
            <a:r>
              <a:rPr lang="en-US" sz="1400" dirty="0" err="1">
                <a:solidFill>
                  <a:srgbClr val="262626"/>
                </a:solidFill>
                <a:latin typeface="Courier" pitchFamily="2" charset="0"/>
              </a:rPr>
              <a:t>lng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 = ~</a:t>
            </a:r>
            <a:r>
              <a:rPr lang="en-US" sz="1400" dirty="0" err="1">
                <a:solidFill>
                  <a:srgbClr val="262626"/>
                </a:solidFill>
                <a:latin typeface="Courier" pitchFamily="2" charset="0"/>
              </a:rPr>
              <a:t>lon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, </a:t>
            </a:r>
            <a:r>
              <a:rPr lang="en-US" sz="1400" dirty="0" err="1">
                <a:solidFill>
                  <a:srgbClr val="262626"/>
                </a:solidFill>
                <a:latin typeface="Courier" pitchFamily="2" charset="0"/>
              </a:rPr>
              <a:t>lat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 = ~</a:t>
            </a:r>
            <a:r>
              <a:rPr lang="en-US" sz="1400" dirty="0" err="1">
                <a:solidFill>
                  <a:srgbClr val="262626"/>
                </a:solidFill>
                <a:latin typeface="Courier" pitchFamily="2" charset="0"/>
              </a:rPr>
              <a:t>lat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,              	color=</a:t>
            </a:r>
            <a:r>
              <a:rPr lang="en-US" sz="1400" dirty="0">
                <a:solidFill>
                  <a:srgbClr val="D20035"/>
                </a:solidFill>
                <a:latin typeface="Courier" pitchFamily="2" charset="0"/>
              </a:rPr>
              <a:t>'firebrick’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, </a:t>
            </a:r>
            <a:r>
              <a:rPr lang="en-US" sz="1400" dirty="0" err="1">
                <a:solidFill>
                  <a:srgbClr val="262626"/>
                </a:solidFill>
                <a:latin typeface="Courier" pitchFamily="2" charset="0"/>
              </a:rPr>
              <a:t>fillOpacity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=</a:t>
            </a:r>
            <a:r>
              <a:rPr lang="en-US" sz="1400" dirty="0">
                <a:solidFill>
                  <a:srgbClr val="118987"/>
                </a:solidFill>
                <a:latin typeface="Courier" pitchFamily="2" charset="0"/>
              </a:rPr>
              <a:t>1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, 	opacity=</a:t>
            </a:r>
            <a:r>
              <a:rPr lang="en-US" sz="1400" dirty="0">
                <a:solidFill>
                  <a:srgbClr val="118987"/>
                </a:solidFill>
                <a:latin typeface="Courier" pitchFamily="2" charset="0"/>
              </a:rPr>
              <a:t>1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, radius=</a:t>
            </a:r>
            <a:r>
              <a:rPr lang="en-US" sz="1400" dirty="0">
                <a:solidFill>
                  <a:srgbClr val="118987"/>
                </a:solidFill>
                <a:latin typeface="Courier" pitchFamily="2" charset="0"/>
              </a:rPr>
              <a:t>700</a:t>
            </a:r>
            <a:r>
              <a:rPr lang="en-US" sz="1400" dirty="0">
                <a:solidFill>
                  <a:srgbClr val="262626"/>
                </a:solidFill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-US" sz="1200" dirty="0">
              <a:solidFill>
                <a:srgbClr val="262626"/>
              </a:solidFill>
              <a:latin typeface="Courier" pitchFamily="2" charset="0"/>
            </a:endParaRPr>
          </a:p>
          <a:p>
            <a:pPr marL="0" indent="0">
              <a:buNone/>
            </a:pPr>
            <a:endParaRPr lang="en-US" sz="1200" dirty="0">
              <a:solidFill>
                <a:srgbClr val="262626"/>
              </a:solidFill>
              <a:latin typeface="Courier" pitchFamily="2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D51FF8B-044D-1A01-F815-6547076BA4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26100" y="1955800"/>
            <a:ext cx="6477392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6169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0FA2E-6E34-A395-304A-6CCA29AB88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3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0" i="0" dirty="0">
                <a:solidFill>
                  <a:srgbClr val="474747"/>
                </a:solidFill>
                <a:effectLst/>
                <a:latin typeface="Courier" pitchFamily="2" charset="0"/>
              </a:rPr>
              <a:t>For the tile providers, check this out: </a:t>
            </a:r>
            <a:r>
              <a:rPr lang="en-US" sz="1400" b="0" i="0" u="none" strike="noStrike" dirty="0">
                <a:solidFill>
                  <a:srgbClr val="4393C3"/>
                </a:solidFill>
                <a:effectLst/>
                <a:latin typeface="Courier" pitchFamily="2" charset="0"/>
                <a:hlinkClick r:id="rId2"/>
              </a:rPr>
              <a:t>https://leaflet-extras.github.io/leaflet-providers/preview/</a:t>
            </a:r>
            <a:endParaRPr lang="en-US" sz="1400" b="0" i="0" u="none" strike="noStrike" dirty="0">
              <a:solidFill>
                <a:srgbClr val="4393C3"/>
              </a:solidFill>
              <a:effectLst/>
              <a:latin typeface="Courier" pitchFamily="2" charset="0"/>
            </a:endParaRPr>
          </a:p>
          <a:p>
            <a:pPr marL="0" indent="0">
              <a:buNone/>
            </a:pPr>
            <a:endParaRPr lang="en-US" sz="1400" dirty="0">
              <a:solidFill>
                <a:srgbClr val="4393C3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sz="1400" dirty="0">
                <a:latin typeface="Courier" pitchFamily="2" charset="0"/>
              </a:rPr>
              <a:t>leaflet(cities) %&gt;% </a:t>
            </a:r>
          </a:p>
          <a:p>
            <a:pPr marL="0" indent="0">
              <a:buNone/>
            </a:pPr>
            <a:r>
              <a:rPr lang="en-US" sz="1400" dirty="0">
                <a:latin typeface="Courier" pitchFamily="2" charset="0"/>
              </a:rPr>
              <a:t>  </a:t>
            </a:r>
            <a:r>
              <a:rPr lang="en-US" sz="1400" dirty="0" err="1">
                <a:latin typeface="Courier" pitchFamily="2" charset="0"/>
              </a:rPr>
              <a:t>addProviderTiles</a:t>
            </a:r>
            <a:r>
              <a:rPr lang="en-US" sz="1400" dirty="0">
                <a:latin typeface="Courier" pitchFamily="2" charset="0"/>
              </a:rPr>
              <a:t>('</a:t>
            </a:r>
            <a:r>
              <a:rPr lang="en-US" sz="1400" dirty="0" err="1">
                <a:latin typeface="Courier" pitchFamily="2" charset="0"/>
              </a:rPr>
              <a:t>CartoDB.Positron</a:t>
            </a:r>
            <a:r>
              <a:rPr lang="en-US" sz="1400" dirty="0">
                <a:latin typeface="Courier" pitchFamily="2" charset="0"/>
              </a:rPr>
              <a:t>') %&gt;% </a:t>
            </a:r>
          </a:p>
          <a:p>
            <a:pPr marL="0" indent="0">
              <a:buNone/>
            </a:pPr>
            <a:r>
              <a:rPr lang="en-US" sz="1400" dirty="0">
                <a:latin typeface="Courier" pitchFamily="2" charset="0"/>
              </a:rPr>
              <a:t>  </a:t>
            </a:r>
            <a:r>
              <a:rPr lang="en-US" sz="1400" dirty="0" err="1">
                <a:latin typeface="Courier" pitchFamily="2" charset="0"/>
              </a:rPr>
              <a:t>addCircles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lng</a:t>
            </a:r>
            <a:r>
              <a:rPr lang="en-US" sz="1400" dirty="0">
                <a:latin typeface="Courier" pitchFamily="2" charset="0"/>
              </a:rPr>
              <a:t> = ~</a:t>
            </a:r>
            <a:r>
              <a:rPr lang="en-US" sz="1400" dirty="0" err="1">
                <a:latin typeface="Courier" pitchFamily="2" charset="0"/>
              </a:rPr>
              <a:t>lon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lat</a:t>
            </a:r>
            <a:r>
              <a:rPr lang="en-US" sz="1400" dirty="0">
                <a:latin typeface="Courier" pitchFamily="2" charset="0"/>
              </a:rPr>
              <a:t> = ~</a:t>
            </a:r>
            <a:r>
              <a:rPr lang="en-US" sz="1400" dirty="0" err="1">
                <a:latin typeface="Courier" pitchFamily="2" charset="0"/>
              </a:rPr>
              <a:t>lat</a:t>
            </a:r>
            <a:r>
              <a:rPr lang="en-US" sz="1400" dirty="0">
                <a:latin typeface="Courier" pitchFamily="2" charset="0"/>
              </a:rPr>
              <a:t>, </a:t>
            </a:r>
          </a:p>
          <a:p>
            <a:pPr marL="0" indent="0">
              <a:buNone/>
            </a:pPr>
            <a:r>
              <a:rPr lang="en-US" sz="1400" dirty="0">
                <a:latin typeface="Courier" pitchFamily="2" charset="0"/>
              </a:rPr>
              <a:t>	weight = 1, color = "purple", opacity 	= 1,radius = ~sqrt(pop) * 40, popup = 	~city)</a:t>
            </a:r>
          </a:p>
          <a:p>
            <a:pPr marL="0" indent="0">
              <a:buNone/>
            </a:pPr>
            <a:endParaRPr lang="en-US" sz="1400" dirty="0">
              <a:latin typeface="Courier" pitchFamily="2" charset="0"/>
            </a:endParaRP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These maps are static.  Now let’s see what we can do when we create html figures.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8AC282E-E793-ED7F-F22D-31DE77FF11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222400"/>
            <a:ext cx="5181600" cy="355778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D5C1490-AA84-9D4F-5E69-F5296F0D4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Scale the circles to population size</a:t>
            </a:r>
          </a:p>
        </p:txBody>
      </p:sp>
    </p:spTree>
    <p:extLst>
      <p:ext uri="{BB962C8B-B14F-4D97-AF65-F5344CB8AC3E}">
        <p14:creationId xmlns:p14="http://schemas.microsoft.com/office/powerpoint/2010/main" val="1004502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A9672F-CB6B-67FD-F629-155F7989A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9301"/>
            <a:ext cx="10515600" cy="41576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4000" dirty="0"/>
              <a:t>Run: </a:t>
            </a:r>
            <a:r>
              <a:rPr lang="en-US" sz="4000" dirty="0" err="1"/>
              <a:t>lasbest-spatial.Rmd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99506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29DFC-880D-9BF3-980B-1CF8BC0B9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Historical examples of spatial analysis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6115EA-B5DE-B85A-97E6-EE602FE36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8880" y="1656981"/>
            <a:ext cx="5127157" cy="4806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B8430448-8FEC-2D2E-CD95-0C173A842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2522" y="-1351023"/>
            <a:ext cx="11544230" cy="10822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52C5B8A-075E-0593-9527-6A5415B22EE3}"/>
              </a:ext>
            </a:extLst>
          </p:cNvPr>
          <p:cNvSpPr/>
          <p:nvPr/>
        </p:nvSpPr>
        <p:spPr>
          <a:xfrm>
            <a:off x="4974337" y="3276731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5AFCBF6-03B9-43B7-D0D2-37853F28A186}"/>
              </a:ext>
            </a:extLst>
          </p:cNvPr>
          <p:cNvCxnSpPr>
            <a:cxnSpLocks/>
          </p:cNvCxnSpPr>
          <p:nvPr/>
        </p:nvCxnSpPr>
        <p:spPr>
          <a:xfrm flipV="1">
            <a:off x="4588354" y="3968895"/>
            <a:ext cx="444104" cy="41993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85C2270-80FD-10EF-039E-56FE789A070A}"/>
              </a:ext>
            </a:extLst>
          </p:cNvPr>
          <p:cNvSpPr/>
          <p:nvPr/>
        </p:nvSpPr>
        <p:spPr>
          <a:xfrm>
            <a:off x="9226717" y="4799575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F6BBF16-DC55-2F88-A32D-C77DD062CD7C}"/>
              </a:ext>
            </a:extLst>
          </p:cNvPr>
          <p:cNvSpPr/>
          <p:nvPr/>
        </p:nvSpPr>
        <p:spPr>
          <a:xfrm>
            <a:off x="7632613" y="5065448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10D4380-8728-64CE-05EC-D60F25E63A72}"/>
              </a:ext>
            </a:extLst>
          </p:cNvPr>
          <p:cNvSpPr/>
          <p:nvPr/>
        </p:nvSpPr>
        <p:spPr>
          <a:xfrm>
            <a:off x="2455345" y="1166384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1CA0B85-738A-2BB5-434F-EE9FABAF8018}"/>
              </a:ext>
            </a:extLst>
          </p:cNvPr>
          <p:cNvSpPr/>
          <p:nvPr/>
        </p:nvSpPr>
        <p:spPr>
          <a:xfrm>
            <a:off x="7127498" y="7979336"/>
            <a:ext cx="457199" cy="49059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3F2B74-9958-0033-6089-193B7DB93EC8}"/>
              </a:ext>
            </a:extLst>
          </p:cNvPr>
          <p:cNvSpPr/>
          <p:nvPr/>
        </p:nvSpPr>
        <p:spPr>
          <a:xfrm>
            <a:off x="3640586" y="6218392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862B7CA-E8C6-6D2A-B2DF-AFFDD81F986E}"/>
              </a:ext>
            </a:extLst>
          </p:cNvPr>
          <p:cNvSpPr/>
          <p:nvPr/>
        </p:nvSpPr>
        <p:spPr>
          <a:xfrm>
            <a:off x="5431536" y="5923597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218BD28-987B-F5EE-CC7F-6F87208067E5}"/>
              </a:ext>
            </a:extLst>
          </p:cNvPr>
          <p:cNvSpPr/>
          <p:nvPr/>
        </p:nvSpPr>
        <p:spPr>
          <a:xfrm>
            <a:off x="2415289" y="2584493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3493AB-8379-5BDA-B8C5-893FA12EA0DF}"/>
              </a:ext>
            </a:extLst>
          </p:cNvPr>
          <p:cNvSpPr/>
          <p:nvPr/>
        </p:nvSpPr>
        <p:spPr>
          <a:xfrm>
            <a:off x="7138838" y="1757549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8597290-C3F4-3E80-3ED6-C0BDB7026C11}"/>
              </a:ext>
            </a:extLst>
          </p:cNvPr>
          <p:cNvSpPr/>
          <p:nvPr/>
        </p:nvSpPr>
        <p:spPr>
          <a:xfrm>
            <a:off x="4970107" y="3276733"/>
            <a:ext cx="457199" cy="49059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5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13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29DFC-880D-9BF3-980B-1CF8BC0B9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Historical examples of spatial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FF11D-5438-6724-FFBC-B7C69FB57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US" dirty="0">
                <a:solidFill>
                  <a:srgbClr val="990000"/>
                </a:solidFill>
                <a:latin typeface="Calibri" panose="020F0502020204030204" pitchFamily="34" charset="0"/>
              </a:rPr>
              <a:t>John Snow: Early spatial analysis</a:t>
            </a:r>
          </a:p>
          <a:p>
            <a:pPr marL="0" indent="0">
              <a:spcBef>
                <a:spcPct val="0"/>
              </a:spcBef>
              <a:buNone/>
            </a:pPr>
            <a:endParaRPr lang="en-US" dirty="0">
              <a:solidFill>
                <a:srgbClr val="990000"/>
              </a:solidFill>
              <a:latin typeface="Calibri" panose="020F0502020204030204" pitchFamily="34" charset="0"/>
            </a:endParaRPr>
          </a:p>
          <a:p>
            <a:pPr>
              <a:spcBef>
                <a:spcPct val="0"/>
              </a:spcBef>
              <a:buClr>
                <a:srgbClr val="C00000"/>
              </a:buClr>
              <a:buSzPct val="60000"/>
              <a:buFont typeface=".Lucida Grande UI Regular"/>
              <a:buChar char="►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</a:rPr>
              <a:t>Dr. Snow used statistics to find a relationship between water quality and cholera cases</a:t>
            </a:r>
          </a:p>
          <a:p>
            <a:pPr>
              <a:spcBef>
                <a:spcPct val="0"/>
              </a:spcBef>
              <a:buClr>
                <a:srgbClr val="C00000"/>
              </a:buClr>
              <a:buSzPct val="60000"/>
              <a:buFont typeface=".Lucida Grande UI Regular"/>
              <a:buChar char="►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</a:rPr>
              <a:t>He found that the company supplying water to the Broad Street pump was taking water from the sewage polluted area of the Thames river</a:t>
            </a:r>
          </a:p>
        </p:txBody>
      </p:sp>
    </p:spTree>
    <p:extLst>
      <p:ext uri="{BB962C8B-B14F-4D97-AF65-F5344CB8AC3E}">
        <p14:creationId xmlns:p14="http://schemas.microsoft.com/office/powerpoint/2010/main" val="1691382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Historical examples of spatial data were often stumbled upon “by chance”</a:t>
            </a:r>
          </a:p>
          <a:p>
            <a:r>
              <a:rPr lang="en-US" dirty="0"/>
              <a:t>Today, spatial data are seemingly everywhere. Not only do we see countless examples of spatial data in a variety of fields of research (public health,  economics,  sociology, earth sciences, etc.), we often find them used in news articles, apps and pop culture</a:t>
            </a:r>
          </a:p>
          <a:p>
            <a:r>
              <a:rPr lang="en-US" dirty="0"/>
              <a:t>Let’s first explain what is a spatial analysis and what are spatial data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Spatial analyses:   past and present</a:t>
            </a:r>
          </a:p>
        </p:txBody>
      </p:sp>
    </p:spTree>
    <p:extLst>
      <p:ext uri="{BB962C8B-B14F-4D97-AF65-F5344CB8AC3E}">
        <p14:creationId xmlns:p14="http://schemas.microsoft.com/office/powerpoint/2010/main" val="2601914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What is spatial analysis?</a:t>
            </a:r>
          </a:p>
          <a:p>
            <a:r>
              <a:rPr lang="en-US" dirty="0"/>
              <a:t>The quantification of phenomena referenced in space</a:t>
            </a:r>
          </a:p>
          <a:p>
            <a:r>
              <a:rPr lang="en-US" dirty="0"/>
              <a:t>The study of methods to describe and explain a process that operates in space based on a sample of observations taken at particular locations</a:t>
            </a:r>
          </a:p>
          <a:p>
            <a:r>
              <a:rPr lang="en-US" dirty="0"/>
              <a:t>Quantitative spatial analysis: Methods</a:t>
            </a:r>
          </a:p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Visualization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Maps, graphical display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Exploration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Tools to broadly look at spatial patterns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Modeling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Fitting models, testing  hypothesis, formalizing spatial dependence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Introduction to spatial analysis:   general concepts</a:t>
            </a:r>
          </a:p>
        </p:txBody>
      </p:sp>
    </p:spTree>
    <p:extLst>
      <p:ext uri="{BB962C8B-B14F-4D97-AF65-F5344CB8AC3E}">
        <p14:creationId xmlns:p14="http://schemas.microsoft.com/office/powerpoint/2010/main" val="29515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1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1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1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1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4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8393"/>
            <a:ext cx="11049000" cy="483448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What are spatial data?</a:t>
            </a:r>
          </a:p>
          <a:p>
            <a:r>
              <a:rPr lang="en-US" dirty="0"/>
              <a:t>Data that are location specific and that vary in space</a:t>
            </a:r>
          </a:p>
          <a:p>
            <a:r>
              <a:rPr lang="en-US" dirty="0"/>
              <a:t>Referenced by a spatial location, s where s = 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sz="2600" dirty="0"/>
              <a:t>x is longitude (easting) and y is latitude (northing)</a:t>
            </a:r>
          </a:p>
          <a:p>
            <a:r>
              <a:rPr lang="en-US" dirty="0"/>
              <a:t>Spatial locations may represent the center of an area   e.g., zip code, county, state</a:t>
            </a:r>
          </a:p>
          <a:p>
            <a:r>
              <a:rPr lang="en-US" dirty="0"/>
              <a:t>We typically have multiple spatial locations to examine, denoted as s</a:t>
            </a:r>
            <a:r>
              <a:rPr lang="en-US" baseline="-25000" dirty="0"/>
              <a:t>1</a:t>
            </a:r>
            <a:r>
              <a:rPr lang="en-US" dirty="0"/>
              <a:t>, s</a:t>
            </a:r>
            <a:r>
              <a:rPr lang="en-US" baseline="-25000" dirty="0"/>
              <a:t>2</a:t>
            </a:r>
            <a:r>
              <a:rPr lang="en-US" dirty="0"/>
              <a:t>,…, </a:t>
            </a:r>
            <a:r>
              <a:rPr lang="en-US" dirty="0" err="1"/>
              <a:t>s</a:t>
            </a:r>
            <a:r>
              <a:rPr lang="en-US" baseline="-25000" dirty="0" err="1"/>
              <a:t>n</a:t>
            </a:r>
            <a:r>
              <a:rPr lang="en-US" dirty="0"/>
              <a:t> = (x</a:t>
            </a:r>
            <a:r>
              <a:rPr lang="en-US" baseline="-25000" dirty="0"/>
              <a:t>1</a:t>
            </a:r>
            <a:r>
              <a:rPr lang="en-US" dirty="0"/>
              <a:t>,y</a:t>
            </a:r>
            <a:r>
              <a:rPr lang="en-US" baseline="-25000" dirty="0"/>
              <a:t>1</a:t>
            </a:r>
            <a:r>
              <a:rPr lang="en-US" dirty="0"/>
              <a:t>), (x</a:t>
            </a:r>
            <a:r>
              <a:rPr lang="en-US" baseline="-25000" dirty="0"/>
              <a:t>2</a:t>
            </a:r>
            <a:r>
              <a:rPr lang="en-US" dirty="0"/>
              <a:t>,y</a:t>
            </a:r>
            <a:r>
              <a:rPr lang="en-US" baseline="-25000" dirty="0"/>
              <a:t>2</a:t>
            </a:r>
            <a:r>
              <a:rPr lang="en-US" dirty="0"/>
              <a:t>),…, (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, </a:t>
            </a:r>
            <a:r>
              <a:rPr lang="en-US" dirty="0" err="1"/>
              <a:t>y</a:t>
            </a:r>
            <a:r>
              <a:rPr lang="en-US" baseline="-25000" dirty="0" err="1"/>
              <a:t>n</a:t>
            </a:r>
            <a:r>
              <a:rPr lang="en-US" dirty="0"/>
              <a:t>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In terms of thinking of how to approach the analysis of spatial data, the motto taken is:</a:t>
            </a:r>
          </a:p>
          <a:p>
            <a:pPr marL="0" indent="0">
              <a:buNone/>
            </a:pPr>
            <a:r>
              <a:rPr lang="en-US" b="1" dirty="0"/>
              <a:t>Data that are close together in space (time) are often more alike than those that are far apart</a:t>
            </a:r>
          </a:p>
          <a:p>
            <a:pPr marL="457200" lvl="1" indent="0">
              <a:buNone/>
            </a:pPr>
            <a:r>
              <a:rPr lang="en-US" sz="2800" dirty="0"/>
              <a:t>Often labeled as Tobler’s first law of geography - “everything is related to everything else, but near things are more related than distant things”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Spatial data</a:t>
            </a:r>
          </a:p>
        </p:txBody>
      </p:sp>
    </p:spTree>
    <p:extLst>
      <p:ext uri="{BB962C8B-B14F-4D97-AF65-F5344CB8AC3E}">
        <p14:creationId xmlns:p14="http://schemas.microsoft.com/office/powerpoint/2010/main" val="19944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dissect the broad definition of spatial data into three sub-categories.</a:t>
            </a:r>
          </a:p>
          <a:p>
            <a:pPr>
              <a:buClr>
                <a:srgbClr val="C00000"/>
              </a:buClr>
              <a:buSzPct val="70000"/>
              <a:buFont typeface=".Lucida Grande UI Regular"/>
              <a:buChar char="►"/>
            </a:pPr>
            <a:r>
              <a:rPr lang="en-US" b="1" dirty="0"/>
              <a:t> Point process data</a:t>
            </a:r>
            <a:r>
              <a:rPr lang="en-US" dirty="0"/>
              <a:t> – </a:t>
            </a:r>
            <a:r>
              <a:rPr lang="en-US" b="1" dirty="0"/>
              <a:t>Geostatistical data</a:t>
            </a:r>
          </a:p>
          <a:p>
            <a:pPr>
              <a:buClr>
                <a:srgbClr val="C00000"/>
              </a:buClr>
              <a:buSzPct val="70000"/>
              <a:buFont typeface=".Lucida Grande UI Regular"/>
              <a:buChar char="►"/>
            </a:pPr>
            <a:r>
              <a:rPr lang="en-US" b="1" dirty="0"/>
              <a:t> Areal data </a:t>
            </a:r>
            <a:r>
              <a:rPr lang="en-US" dirty="0"/>
              <a:t>(sometimes called aggregate data or lattice data) </a:t>
            </a:r>
          </a:p>
          <a:p>
            <a:pPr>
              <a:buClr>
                <a:srgbClr val="C00000"/>
              </a:buClr>
              <a:buSzPct val="70000"/>
              <a:buFont typeface=".Lucida Grande UI Regular"/>
              <a:buChar char="►"/>
            </a:pPr>
            <a:r>
              <a:rPr lang="en-US" b="1" dirty="0"/>
              <a:t> Point pattern data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There are specific statistical analyses for each of these types of spatial data.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</p:spTree>
    <p:extLst>
      <p:ext uri="{BB962C8B-B14F-4D97-AF65-F5344CB8AC3E}">
        <p14:creationId xmlns:p14="http://schemas.microsoft.com/office/powerpoint/2010/main" val="2555959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asbestPPT" id="{F1F4BCA4-C984-894E-B819-BB8D32D226B6}" vid="{B0A982C2-C77C-7041-BB5E-E4B4907542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2349</TotalTime>
  <Words>1617</Words>
  <Application>Microsoft Macintosh PowerPoint</Application>
  <PresentationFormat>Widescreen</PresentationFormat>
  <Paragraphs>175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.Lucida Grande UI Regular</vt:lpstr>
      <vt:lpstr>Arial</vt:lpstr>
      <vt:lpstr>Calibri</vt:lpstr>
      <vt:lpstr>Calibri Light</vt:lpstr>
      <vt:lpstr>Courier</vt:lpstr>
      <vt:lpstr>Helvetica</vt:lpstr>
      <vt:lpstr>Office Theme</vt:lpstr>
      <vt:lpstr>Spatial Statistics Introduction to Spatial Data</vt:lpstr>
      <vt:lpstr>PowerPoint Presentation</vt:lpstr>
      <vt:lpstr>Historical examples of spatial analysis</vt:lpstr>
      <vt:lpstr>Historical examples of spatial analysis</vt:lpstr>
      <vt:lpstr>Historical examples of spatial analysis</vt:lpstr>
      <vt:lpstr>Spatial analyses:   past and present</vt:lpstr>
      <vt:lpstr>Introduction to spatial analysis:   general concepts</vt:lpstr>
      <vt:lpstr>Spatial data</vt:lpstr>
      <vt:lpstr>Types of Spatial data</vt:lpstr>
      <vt:lpstr>Types of Spatial data</vt:lpstr>
      <vt:lpstr>Geostatistical Data: Example</vt:lpstr>
      <vt:lpstr>Geostatistical Data: Example</vt:lpstr>
      <vt:lpstr>Visualizing Geostatistical Data</vt:lpstr>
      <vt:lpstr>Visualizing Geostatistical Data</vt:lpstr>
      <vt:lpstr>Visualizing Geostatistical Data</vt:lpstr>
      <vt:lpstr>Visualizing Geostatistical Data</vt:lpstr>
      <vt:lpstr>Visualizing Geostatistical Data in R</vt:lpstr>
      <vt:lpstr>Exploring and Modeling Geostatistical Data</vt:lpstr>
      <vt:lpstr>Exploring and Modeling Geostatistical Data</vt:lpstr>
      <vt:lpstr>Types of Spatial Data</vt:lpstr>
      <vt:lpstr>Areal Data:  Example 1</vt:lpstr>
      <vt:lpstr>Areal Data:  Example 2</vt:lpstr>
      <vt:lpstr>Areal Data:  Description</vt:lpstr>
      <vt:lpstr>Visualizing Areal Data</vt:lpstr>
      <vt:lpstr>Types of Spatial Data</vt:lpstr>
      <vt:lpstr>Point Pattern Data:  Example 1</vt:lpstr>
      <vt:lpstr>Point Pattern Data:  Example 2</vt:lpstr>
      <vt:lpstr>Exploring and Modeling Point Pattern Data</vt:lpstr>
      <vt:lpstr>PowerPoint Presentation</vt:lpstr>
      <vt:lpstr>PowerPoint Presentation</vt:lpstr>
      <vt:lpstr>PowerPoint Presentation</vt:lpstr>
      <vt:lpstr>leaflet package for generating interactive maps</vt:lpstr>
      <vt:lpstr>Scale the circles to population size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Responsible Conduct of Research</dc:title>
  <dc:creator>Kimberly Siegmund</dc:creator>
  <cp:lastModifiedBy>Kimberly Siegmund</cp:lastModifiedBy>
  <cp:revision>57</cp:revision>
  <dcterms:created xsi:type="dcterms:W3CDTF">2021-06-12T23:29:05Z</dcterms:created>
  <dcterms:modified xsi:type="dcterms:W3CDTF">2023-07-06T16:49:49Z</dcterms:modified>
</cp:coreProperties>
</file>

<file path=docProps/thumbnail.jpeg>
</file>